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2" r:id="rId8"/>
    <p:sldId id="263" r:id="rId9"/>
    <p:sldId id="264" r:id="rId10"/>
    <p:sldId id="271" r:id="rId11"/>
    <p:sldId id="266" r:id="rId12"/>
    <p:sldId id="267" r:id="rId13"/>
    <p:sldId id="268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1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9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2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5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8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7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F5ED1-676C-4D66-AB16-1E0BC3E660B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D8F6F-9A6B-4FD7-9FF2-2198361CA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3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Deep Learning on </a:t>
            </a:r>
            <a:r>
              <a:rPr lang="en-US" dirty="0" err="1"/>
              <a:t>UAV</a:t>
            </a:r>
            <a:r>
              <a:rPr lang="en-US" dirty="0"/>
              <a:t> </a:t>
            </a:r>
            <a:r>
              <a:rPr lang="en-US" dirty="0" smtClean="0"/>
              <a:t>Videos for Visual Inspection of Structural Audit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63890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/>
              <a:t>Aditya Shenoy – 161080036</a:t>
            </a:r>
          </a:p>
          <a:p>
            <a:pPr algn="r"/>
            <a:r>
              <a:rPr lang="en-US" dirty="0" smtClean="0"/>
              <a:t>Rahul Bhoir – 161080063</a:t>
            </a:r>
          </a:p>
          <a:p>
            <a:pPr algn="r"/>
            <a:r>
              <a:rPr lang="en-US" dirty="0" smtClean="0"/>
              <a:t>Kalyani Borkar – 171081990</a:t>
            </a:r>
          </a:p>
          <a:p>
            <a:pPr algn="r"/>
            <a:r>
              <a:rPr lang="en-US" dirty="0" smtClean="0"/>
              <a:t>Rani Deore – 171081993</a:t>
            </a:r>
            <a:endParaRPr lang="en-US" dirty="0"/>
          </a:p>
        </p:txBody>
      </p:sp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2131" y="6049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5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83" y="1690688"/>
            <a:ext cx="5460035" cy="4690261"/>
          </a:xfrm>
        </p:spPr>
      </p:pic>
      <p:pic>
        <p:nvPicPr>
          <p:cNvPr id="3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372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vs Epochs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54" y="1690688"/>
            <a:ext cx="6680491" cy="4548065"/>
          </a:xfrm>
        </p:spPr>
      </p:pic>
      <p:pic>
        <p:nvPicPr>
          <p:cNvPr id="3" name="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799" y="62387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vs Epochs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24" y="1690688"/>
            <a:ext cx="6455352" cy="4563553"/>
          </a:xfrm>
        </p:spPr>
      </p:pic>
      <p:pic>
        <p:nvPicPr>
          <p:cNvPr id="3" name="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2542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2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Now, as the model is performing well for images, we will use the same model for video frames (which are images too).</a:t>
            </a:r>
          </a:p>
          <a:p>
            <a:r>
              <a:rPr lang="en-US" sz="2600" dirty="0" smtClean="0"/>
              <a:t>We will use a sliding window mechanism to detect wall defects in the sub-images (of dimensions 256*256) of the original big image.</a:t>
            </a:r>
          </a:p>
          <a:p>
            <a:r>
              <a:rPr lang="en-US" sz="2600" dirty="0" smtClean="0"/>
              <a:t>Currently we will record this video using our phones and apply batch processing on the video.</a:t>
            </a:r>
          </a:p>
          <a:p>
            <a:r>
              <a:rPr lang="en-US" sz="2600" dirty="0" smtClean="0"/>
              <a:t>We will take a note of how much time the model takes per frame to do its prediction.</a:t>
            </a:r>
          </a:p>
          <a:p>
            <a:r>
              <a:rPr lang="en-US" sz="2600" dirty="0" smtClean="0"/>
              <a:t>Based on this timing, we can plan to use the same model for real time video data with an expected lag of the above time.</a:t>
            </a:r>
            <a:endParaRPr lang="en-US" sz="2600" dirty="0"/>
          </a:p>
        </p:txBody>
      </p:sp>
      <p:pic>
        <p:nvPicPr>
          <p:cNvPr id="4" name="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311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1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Sliding Window Illustration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13" y="1825625"/>
            <a:ext cx="4064573" cy="4351338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top image is the input image.</a:t>
            </a:r>
          </a:p>
          <a:p>
            <a:r>
              <a:rPr lang="en-US" dirty="0" smtClean="0"/>
              <a:t>The model should highlight the regions with color coding in the output image as shown in the bottom image.</a:t>
            </a:r>
          </a:p>
          <a:p>
            <a:r>
              <a:rPr lang="en-US" dirty="0" smtClean="0"/>
              <a:t>Here blue indicates wall with no defect, green indicates dampness, and likewise other classes can be color coded.</a:t>
            </a:r>
          </a:p>
        </p:txBody>
      </p:sp>
      <p:pic>
        <p:nvPicPr>
          <p:cNvPr id="3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40613"/>
            <a:ext cx="9144000" cy="976775"/>
          </a:xfrm>
        </p:spPr>
        <p:txBody>
          <a:bodyPr>
            <a:normAutofit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3" name="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0508" y="6049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proposed system should be able to capture video images using </a:t>
            </a:r>
            <a:r>
              <a:rPr lang="en-US" sz="2600" dirty="0" err="1"/>
              <a:t>UAV</a:t>
            </a:r>
            <a:r>
              <a:rPr lang="en-US" sz="2600" dirty="0"/>
              <a:t>, which will be processed for detection of cracks, dampness and paint peel-off using neural network as a part of visual inspection while doing structural audit of infrastructures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5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2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Trial 1 –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We took out 80 samples from the camera images that we captured.</a:t>
            </a:r>
          </a:p>
          <a:p>
            <a:r>
              <a:rPr lang="en-US" sz="2600" dirty="0" smtClean="0"/>
              <a:t>With 7 transformations on images, which does not cause any distortion, we scaled the dataset size by 8 (1 original and 7 transformations) leading to 640 images.</a:t>
            </a:r>
          </a:p>
          <a:p>
            <a:r>
              <a:rPr lang="en-US" sz="2600" dirty="0" smtClean="0"/>
              <a:t>Then we used </a:t>
            </a:r>
            <a:r>
              <a:rPr lang="en-US" sz="2600" dirty="0" err="1" smtClean="0"/>
              <a:t>Keras</a:t>
            </a:r>
            <a:r>
              <a:rPr lang="en-US" sz="2600" dirty="0" smtClean="0"/>
              <a:t>’ Image Data Generator which performs random distortions on the image.</a:t>
            </a:r>
          </a:p>
          <a:p>
            <a:r>
              <a:rPr lang="en-US" sz="2600" dirty="0" smtClean="0"/>
              <a:t>This data generator prevents the model to be </a:t>
            </a:r>
            <a:r>
              <a:rPr lang="en-US" sz="2600" dirty="0" err="1" smtClean="0"/>
              <a:t>overfitted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Using these distortions, we scaled the image to final dataset size of 80,000 images.</a:t>
            </a:r>
          </a:p>
        </p:txBody>
      </p:sp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8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Trial 1 – Model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We decided to try 2 types of architectures for training the model – Neural Network (</a:t>
            </a:r>
            <a:r>
              <a:rPr lang="en-US" sz="2600" dirty="0" err="1" smtClean="0"/>
              <a:t>NN</a:t>
            </a:r>
            <a:r>
              <a:rPr lang="en-US" sz="2600" dirty="0" smtClean="0"/>
              <a:t>) and Convolutional Neural Network (CNN)</a:t>
            </a:r>
          </a:p>
          <a:p>
            <a:r>
              <a:rPr lang="en-US" sz="2600" dirty="0" smtClean="0"/>
              <a:t>When we tried </a:t>
            </a:r>
            <a:r>
              <a:rPr lang="en-US" sz="2600" dirty="0" err="1" smtClean="0"/>
              <a:t>NN</a:t>
            </a:r>
            <a:r>
              <a:rPr lang="en-US" sz="2600" dirty="0" smtClean="0"/>
              <a:t>, every architecture (tried almost 100 architectures) had a varying training accuracy but was stuck at 25% testing accuracy.</a:t>
            </a:r>
          </a:p>
          <a:p>
            <a:r>
              <a:rPr lang="en-US" sz="2600" dirty="0" smtClean="0"/>
              <a:t>Then when we tried CNN, we got not only good training accuracy but also good testing accuracy.</a:t>
            </a:r>
          </a:p>
          <a:p>
            <a:r>
              <a:rPr lang="en-US" sz="2600" dirty="0" smtClean="0"/>
              <a:t>When we plotted the graphs of Accuracy vs Epochs and Loss vs Epochs, we found out that it was slightly overfitting on our dataset</a:t>
            </a:r>
          </a:p>
        </p:txBody>
      </p:sp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66" y="1690688"/>
            <a:ext cx="6702869" cy="4765802"/>
          </a:xfrm>
        </p:spPr>
      </p:pic>
      <p:pic>
        <p:nvPicPr>
          <p:cNvPr id="3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59691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vs Epochs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39" y="1690688"/>
            <a:ext cx="8541922" cy="4605939"/>
          </a:xfrm>
        </p:spPr>
      </p:pic>
      <p:pic>
        <p:nvPicPr>
          <p:cNvPr id="3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0529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vs Epochs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11" y="1690689"/>
            <a:ext cx="6976378" cy="4575206"/>
          </a:xfrm>
        </p:spPr>
      </p:pic>
      <p:pic>
        <p:nvPicPr>
          <p:cNvPr id="3" name="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106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Trial 2 –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Now, we are trying to add more variety to the dataset as previous model was overfitting probably due to lack of original samples that we started with (i.e. 80).</a:t>
            </a:r>
          </a:p>
          <a:p>
            <a:r>
              <a:rPr lang="en-US" sz="2600" dirty="0" smtClean="0"/>
              <a:t>So, we cropped 625 images from our captured camera images for each class (4 classes – Crack, Dampness, No Defect, Paint Peel Off) resulting to 2500 images in total.</a:t>
            </a:r>
          </a:p>
          <a:p>
            <a:r>
              <a:rPr lang="en-US" sz="2600" dirty="0" smtClean="0"/>
              <a:t>We then applied the same 7 non distorting transformations as before and scaled up the dataset size by factor of 8, resulting to 20,000 images.</a:t>
            </a:r>
          </a:p>
          <a:p>
            <a:r>
              <a:rPr lang="en-US" sz="2600" dirty="0" smtClean="0"/>
              <a:t>We are using </a:t>
            </a:r>
            <a:r>
              <a:rPr lang="en-US" sz="2600" dirty="0" err="1" smtClean="0"/>
              <a:t>Keras</a:t>
            </a:r>
            <a:r>
              <a:rPr lang="en-US" sz="2600" dirty="0" smtClean="0"/>
              <a:t> Image Data Generator but this time it is not scaling up the dataset size but just adding random distortions on the original images.</a:t>
            </a:r>
            <a:endParaRPr lang="en-US" sz="2600" dirty="0"/>
          </a:p>
        </p:txBody>
      </p:sp>
      <p:pic>
        <p:nvPicPr>
          <p:cNvPr id="4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1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Trial 2 –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As from the previous trial, we came to know that CNNs perform better than </a:t>
            </a:r>
            <a:r>
              <a:rPr lang="en-US" sz="2600" dirty="0" err="1" smtClean="0"/>
              <a:t>NN</a:t>
            </a:r>
            <a:r>
              <a:rPr lang="en-US" sz="2600" dirty="0" smtClean="0"/>
              <a:t> for this task, we are using the same architecture this time too.</a:t>
            </a:r>
          </a:p>
          <a:p>
            <a:r>
              <a:rPr lang="en-US" sz="2600" dirty="0" smtClean="0"/>
              <a:t>We have achieved 91% testing accuracy using this architecture this time.</a:t>
            </a:r>
          </a:p>
          <a:p>
            <a:r>
              <a:rPr lang="en-US" sz="2600" dirty="0" smtClean="0"/>
              <a:t>The model this time does not seem to be overfitting.</a:t>
            </a:r>
          </a:p>
          <a:p>
            <a:endParaRPr lang="en-US" sz="2600" dirty="0"/>
          </a:p>
        </p:txBody>
      </p:sp>
      <p:pic>
        <p:nvPicPr>
          <p:cNvPr id="5" name="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631</Words>
  <Application>Microsoft Office PowerPoint</Application>
  <PresentationFormat>Widescreen</PresentationFormat>
  <Paragraphs>44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  Deep Learning on UAV Videos for Visual Inspection of Structural Audit</vt:lpstr>
      <vt:lpstr>Problem Statement</vt:lpstr>
      <vt:lpstr>Model Trial 1 – Dataset</vt:lpstr>
      <vt:lpstr>Model Trial 1 – Model Architectures</vt:lpstr>
      <vt:lpstr>CNN architecture structure</vt:lpstr>
      <vt:lpstr>Accuracy vs Epochs</vt:lpstr>
      <vt:lpstr>Loss vs Epochs</vt:lpstr>
      <vt:lpstr>Model Trial 2 – Dataset</vt:lpstr>
      <vt:lpstr>Model Trial 2 – Architecture</vt:lpstr>
      <vt:lpstr>CNN architecture structure</vt:lpstr>
      <vt:lpstr>Accuracy vs Epochs</vt:lpstr>
      <vt:lpstr>Loss vs Epochs</vt:lpstr>
      <vt:lpstr>Next steps…</vt:lpstr>
      <vt:lpstr>Sliding Window Illustration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on UAV Videos for Visual Inspection of Structural Audit</dc:title>
  <dc:creator>Aditya Shenoy</dc:creator>
  <cp:lastModifiedBy>Aditya Shenoy</cp:lastModifiedBy>
  <cp:revision>11</cp:revision>
  <dcterms:created xsi:type="dcterms:W3CDTF">2020-05-03T10:05:50Z</dcterms:created>
  <dcterms:modified xsi:type="dcterms:W3CDTF">2020-05-04T06:48:50Z</dcterms:modified>
</cp:coreProperties>
</file>